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85" r:id="rId6"/>
    <p:sldId id="261" r:id="rId7"/>
    <p:sldId id="279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70" r:id="rId21"/>
    <p:sldId id="300" r:id="rId22"/>
    <p:sldId id="304" r:id="rId23"/>
    <p:sldId id="302" r:id="rId24"/>
    <p:sldId id="303" r:id="rId25"/>
    <p:sldId id="301" r:id="rId26"/>
    <p:sldId id="27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7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45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SRMSCET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86219-3D2D-4F27-802E-9C5E267F9683}" type="datetimeFigureOut">
              <a:rPr lang="en-US" smtClean="0"/>
              <a:t>27-Apr-17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08CAC-FAA6-409F-99F5-0A76F839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044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SRMSCET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8176B-F63F-4F40-BC40-E91E28C88A17}" type="datetimeFigureOut">
              <a:rPr lang="en-US" smtClean="0"/>
              <a:t>27-Apr-17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72526-BCC1-4A39-8C98-7A95396C3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966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72526-BCC1-4A39-8C98-7A95396C3B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47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98804-7647-414E-8542-D853AF9E7C67}" type="datetime1">
              <a:rPr lang="en-US" smtClean="0"/>
              <a:t>27-Apr-17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2F94D-6E53-4F02-994C-37456E4E1687}" type="datetime1">
              <a:rPr lang="en-US" smtClean="0"/>
              <a:t>27-Apr-17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643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3DDB-6D1B-4B8F-9ED4-5076F963506C}" type="datetime1">
              <a:rPr lang="en-US" smtClean="0"/>
              <a:t>27-Apr-17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088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18A12-4087-4135-80FB-814D5195EDB0}" type="datetime1">
              <a:rPr lang="en-US" smtClean="0"/>
              <a:t>27-Apr-17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4335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332D-B8E5-4C80-9F7C-3E2A5EA0299A}" type="datetime1">
              <a:rPr lang="en-US" smtClean="0"/>
              <a:t>27-Apr-17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18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3295D-FAE5-4616-BCF8-14D19E1A3013}" type="datetime1">
              <a:rPr lang="en-US" smtClean="0"/>
              <a:t>27-Apr-17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83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DC422-C278-4BE0-AB2E-021FEAD6EE34}" type="datetime1">
              <a:rPr lang="en-US" smtClean="0"/>
              <a:t>27-Apr-17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871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0D520-0094-44D4-AAB6-E9899AFE7884}" type="datetime1">
              <a:rPr lang="en-US" smtClean="0"/>
              <a:t>27-Apr-17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04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ADA6B-2020-40D1-95AF-AE43B90EAD91}" type="datetime1">
              <a:rPr lang="en-US" smtClean="0"/>
              <a:t>27-Apr-17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4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F43E-4B16-4CC7-9574-B2810A588E5C}" type="datetime1">
              <a:rPr lang="en-US" smtClean="0"/>
              <a:t>27-Apr-17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3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1DAC-AFDE-497C-BCB9-7ECF8BD44039}" type="datetime1">
              <a:rPr lang="en-US" smtClean="0"/>
              <a:t>27-Apr-17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6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C401-CD13-4E75-9E7B-6934B9C6F838}" type="datetime1">
              <a:rPr lang="en-US" smtClean="0"/>
              <a:t>27-Apr-17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45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9DD54-259A-42E9-B102-ED9D2C81F632}" type="datetime1">
              <a:rPr lang="en-US" smtClean="0"/>
              <a:t>27-Apr-17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9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BA5D-8398-4962-96EC-C27FE7EDA6C8}" type="datetime1">
              <a:rPr lang="en-US" smtClean="0"/>
              <a:t>27-Apr-17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02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A8730-EC65-4457-A84A-EB9F9CBEA29C}" type="datetime1">
              <a:rPr lang="en-US" smtClean="0"/>
              <a:t>27-Apr-17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109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2A1FD-FDC6-43F2-9333-8BD4A9CA4624}" type="datetime1">
              <a:rPr lang="en-US" smtClean="0"/>
              <a:t>27-Apr-17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0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48B4A-C06C-4536-BB39-68B9A398BA56}" type="datetime1">
              <a:rPr lang="en-US" smtClean="0"/>
              <a:t>27-Apr-17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7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37DD653-CC2B-40EA-8B41-E07E0E469664}" type="datetime1">
              <a:rPr lang="en-US" smtClean="0"/>
              <a:t>27-Apr-17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35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820" y="128790"/>
            <a:ext cx="10032642" cy="3168202"/>
          </a:xfrm>
        </p:spPr>
        <p:txBody>
          <a:bodyPr/>
          <a:lstStyle/>
          <a:p>
            <a:r>
              <a:rPr lang="en-US" b="1" dirty="0" smtClean="0"/>
              <a:t>Design &amp; Development of Video Watermarking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911" y="3477296"/>
            <a:ext cx="5782614" cy="324547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GROUP </a:t>
            </a:r>
            <a:r>
              <a:rPr lang="en-US" dirty="0" smtClean="0">
                <a:solidFill>
                  <a:schemeClr val="tx1"/>
                </a:solidFill>
              </a:rPr>
              <a:t>Number: 4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(BTECH CSE-2013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b="1" u="sng" dirty="0" smtClean="0">
              <a:solidFill>
                <a:schemeClr val="tx1"/>
              </a:solidFill>
            </a:endParaRPr>
          </a:p>
          <a:p>
            <a:endParaRPr lang="en-US" b="1" u="sng" dirty="0" smtClean="0">
              <a:solidFill>
                <a:schemeClr val="tx1"/>
              </a:solidFill>
            </a:endParaRPr>
          </a:p>
          <a:p>
            <a:r>
              <a:rPr lang="en-US" b="1" u="sng" dirty="0" smtClean="0">
                <a:solidFill>
                  <a:schemeClr val="tx1"/>
                </a:solidFill>
              </a:rPr>
              <a:t>GROUP MEMBER: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1.Himanshu </a:t>
            </a:r>
            <a:r>
              <a:rPr lang="en-US" dirty="0" err="1" smtClean="0">
                <a:solidFill>
                  <a:schemeClr val="tx1"/>
                </a:solidFill>
              </a:rPr>
              <a:t>soni</a:t>
            </a:r>
            <a:r>
              <a:rPr lang="en-US" dirty="0" smtClean="0">
                <a:solidFill>
                  <a:schemeClr val="tx1"/>
                </a:solidFill>
              </a:rPr>
              <a:t>       </a:t>
            </a:r>
          </a:p>
          <a:p>
            <a:r>
              <a:rPr lang="en-US" dirty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.Sushil </a:t>
            </a:r>
            <a:r>
              <a:rPr lang="en-US" dirty="0" err="1" smtClean="0">
                <a:solidFill>
                  <a:schemeClr val="tx1"/>
                </a:solidFill>
              </a:rPr>
              <a:t>gupta</a:t>
            </a:r>
            <a:r>
              <a:rPr lang="en-US" dirty="0" smtClean="0">
                <a:solidFill>
                  <a:schemeClr val="tx1"/>
                </a:solidFill>
              </a:rPr>
              <a:t>           </a:t>
            </a:r>
          </a:p>
          <a:p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.Ved Prakash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4.Ajit </a:t>
            </a:r>
            <a:r>
              <a:rPr lang="en-US" dirty="0">
                <a:solidFill>
                  <a:schemeClr val="tx1"/>
                </a:solidFill>
              </a:rPr>
              <a:t>Singh </a:t>
            </a:r>
            <a:r>
              <a:rPr lang="en-US" dirty="0" err="1" smtClean="0">
                <a:solidFill>
                  <a:schemeClr val="tx1"/>
                </a:solidFill>
              </a:rPr>
              <a:t>Sisodiya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5.Gajanand </a:t>
            </a:r>
            <a:r>
              <a:rPr lang="en-US" dirty="0" err="1" smtClean="0">
                <a:solidFill>
                  <a:schemeClr val="tx1"/>
                </a:solidFill>
              </a:rPr>
              <a:t>bharti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053849" y="4520485"/>
            <a:ext cx="2895600" cy="22022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u="sng" dirty="0" smtClean="0">
                <a:solidFill>
                  <a:schemeClr val="tx1"/>
                </a:solidFill>
              </a:rPr>
              <a:t>Project Guide: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Mr. </a:t>
            </a:r>
            <a:r>
              <a:rPr lang="en-US" dirty="0" err="1" smtClean="0">
                <a:solidFill>
                  <a:schemeClr val="tx1"/>
                </a:solidFill>
              </a:rPr>
              <a:t>Mukesh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azad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u="sng" dirty="0" smtClean="0">
                <a:solidFill>
                  <a:schemeClr val="tx1"/>
                </a:solidFill>
              </a:rPr>
              <a:t>Project </a:t>
            </a:r>
            <a:r>
              <a:rPr lang="en-US" b="1" u="sng" dirty="0" err="1" smtClean="0">
                <a:solidFill>
                  <a:schemeClr val="tx1"/>
                </a:solidFill>
              </a:rPr>
              <a:t>incharge</a:t>
            </a:r>
            <a:r>
              <a:rPr lang="en-US" b="1" u="sng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Mr. </a:t>
            </a:r>
            <a:r>
              <a:rPr lang="en-US" dirty="0" err="1" smtClean="0">
                <a:solidFill>
                  <a:schemeClr val="tx1"/>
                </a:solidFill>
              </a:rPr>
              <a:t>shahjahan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ali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8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 with Snapshot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872" y="1447800"/>
            <a:ext cx="3031957" cy="4800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2">
            <a:schemeClr val="dk1">
              <a:shade val="50000"/>
            </a:schemeClr>
          </a:lnRef>
          <a:fillRef idx="1002">
            <a:schemeClr val="dk2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85905" y="2950756"/>
            <a:ext cx="4162567" cy="110006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Preview of Module 3:</a:t>
            </a:r>
          </a:p>
          <a:p>
            <a:pPr algn="ctr"/>
            <a:r>
              <a:rPr lang="en-US" b="1" dirty="0" smtClean="0"/>
              <a:t>Select Your Media Content Here</a:t>
            </a:r>
          </a:p>
        </p:txBody>
      </p:sp>
    </p:spTree>
    <p:extLst>
      <p:ext uri="{BB962C8B-B14F-4D97-AF65-F5344CB8AC3E}">
        <p14:creationId xmlns:p14="http://schemas.microsoft.com/office/powerpoint/2010/main" val="7377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 with Snapshot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200" y="1447800"/>
            <a:ext cx="3029300" cy="4800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2">
            <a:schemeClr val="dk1">
              <a:shade val="50000"/>
            </a:schemeClr>
          </a:lnRef>
          <a:fillRef idx="1002">
            <a:schemeClr val="dk2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85905" y="2950756"/>
            <a:ext cx="4162567" cy="110006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Preview of Sub Module 3.1:</a:t>
            </a:r>
          </a:p>
          <a:p>
            <a:pPr algn="ctr"/>
            <a:r>
              <a:rPr lang="en-US" b="1" dirty="0" smtClean="0"/>
              <a:t>Pick any logo to display on Video</a:t>
            </a:r>
          </a:p>
        </p:txBody>
      </p:sp>
    </p:spTree>
    <p:extLst>
      <p:ext uri="{BB962C8B-B14F-4D97-AF65-F5344CB8AC3E}">
        <p14:creationId xmlns:p14="http://schemas.microsoft.com/office/powerpoint/2010/main" val="91256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 with Snapshot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850" y="1447800"/>
            <a:ext cx="3024000" cy="4800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2">
            <a:schemeClr val="dk1">
              <a:shade val="50000"/>
            </a:schemeClr>
          </a:lnRef>
          <a:fillRef idx="1002">
            <a:schemeClr val="dk2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85905" y="2950756"/>
            <a:ext cx="4162567" cy="110006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Preview of Sub Module 3.2:</a:t>
            </a:r>
          </a:p>
          <a:p>
            <a:pPr algn="ctr"/>
            <a:r>
              <a:rPr lang="en-US" b="1" dirty="0" smtClean="0"/>
              <a:t>Pick any video to have watermark of logo</a:t>
            </a:r>
          </a:p>
        </p:txBody>
      </p:sp>
    </p:spTree>
    <p:extLst>
      <p:ext uri="{BB962C8B-B14F-4D97-AF65-F5344CB8AC3E}">
        <p14:creationId xmlns:p14="http://schemas.microsoft.com/office/powerpoint/2010/main" val="84121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 with Snapshot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27" y="1447800"/>
            <a:ext cx="3026647" cy="4800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2">
            <a:schemeClr val="dk1">
              <a:shade val="50000"/>
            </a:schemeClr>
          </a:lnRef>
          <a:fillRef idx="1002">
            <a:schemeClr val="dk2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85905" y="2950756"/>
            <a:ext cx="4162567" cy="110006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Preview of Module 4:</a:t>
            </a:r>
          </a:p>
          <a:p>
            <a:pPr algn="ctr"/>
            <a:r>
              <a:rPr lang="en-US" b="1" dirty="0" smtClean="0"/>
              <a:t>Customization Screen</a:t>
            </a:r>
          </a:p>
        </p:txBody>
      </p:sp>
    </p:spTree>
    <p:extLst>
      <p:ext uri="{BB962C8B-B14F-4D97-AF65-F5344CB8AC3E}">
        <p14:creationId xmlns:p14="http://schemas.microsoft.com/office/powerpoint/2010/main" val="212949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 with Snapshot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27" y="1447800"/>
            <a:ext cx="3026647" cy="4800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2">
            <a:schemeClr val="dk1">
              <a:shade val="50000"/>
            </a:schemeClr>
          </a:lnRef>
          <a:fillRef idx="1002">
            <a:schemeClr val="dk2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85905" y="2950756"/>
            <a:ext cx="4162567" cy="110006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Preview of Module 5:</a:t>
            </a:r>
          </a:p>
          <a:p>
            <a:pPr algn="ctr"/>
            <a:r>
              <a:rPr lang="en-US" b="1" dirty="0" smtClean="0"/>
              <a:t>Apply changes</a:t>
            </a:r>
          </a:p>
        </p:txBody>
      </p:sp>
    </p:spTree>
    <p:extLst>
      <p:ext uri="{BB962C8B-B14F-4D97-AF65-F5344CB8AC3E}">
        <p14:creationId xmlns:p14="http://schemas.microsoft.com/office/powerpoint/2010/main" val="217424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 with Snapshot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27" y="1458310"/>
            <a:ext cx="3026647" cy="47795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2">
            <a:schemeClr val="dk1">
              <a:shade val="50000"/>
            </a:schemeClr>
          </a:lnRef>
          <a:fillRef idx="1002">
            <a:schemeClr val="dk2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85905" y="2950756"/>
            <a:ext cx="4162567" cy="110006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Preview of Sub Module 5.1:</a:t>
            </a:r>
          </a:p>
          <a:p>
            <a:pPr algn="ctr"/>
            <a:r>
              <a:rPr lang="en-US" b="1" dirty="0" smtClean="0"/>
              <a:t>Applying changes</a:t>
            </a:r>
          </a:p>
        </p:txBody>
      </p:sp>
    </p:spTree>
    <p:extLst>
      <p:ext uri="{BB962C8B-B14F-4D97-AF65-F5344CB8AC3E}">
        <p14:creationId xmlns:p14="http://schemas.microsoft.com/office/powerpoint/2010/main" val="165873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 with Snapshot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857" y="1458310"/>
            <a:ext cx="3023987" cy="47795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2">
            <a:schemeClr val="dk1">
              <a:shade val="50000"/>
            </a:schemeClr>
          </a:lnRef>
          <a:fillRef idx="1002">
            <a:schemeClr val="dk2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85905" y="2950756"/>
            <a:ext cx="4162567" cy="110006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Preview of Module 6:</a:t>
            </a:r>
          </a:p>
          <a:p>
            <a:pPr algn="ctr"/>
            <a:r>
              <a:rPr lang="en-US" b="1" dirty="0" smtClean="0"/>
              <a:t>Explore your creation</a:t>
            </a:r>
          </a:p>
        </p:txBody>
      </p:sp>
    </p:spTree>
    <p:extLst>
      <p:ext uri="{BB962C8B-B14F-4D97-AF65-F5344CB8AC3E}">
        <p14:creationId xmlns:p14="http://schemas.microsoft.com/office/powerpoint/2010/main" val="17985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 with Snapshot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153" y="1458310"/>
            <a:ext cx="3013395" cy="47795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2">
            <a:schemeClr val="dk1">
              <a:shade val="50000"/>
            </a:schemeClr>
          </a:lnRef>
          <a:fillRef idx="1002">
            <a:schemeClr val="dk2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85905" y="2950756"/>
            <a:ext cx="4162567" cy="110006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Preview of Module </a:t>
            </a:r>
            <a:r>
              <a:rPr lang="en-US" b="1" dirty="0"/>
              <a:t>7</a:t>
            </a:r>
            <a:r>
              <a:rPr lang="en-US" b="1" dirty="0" smtClean="0"/>
              <a:t>:</a:t>
            </a:r>
          </a:p>
          <a:p>
            <a:pPr algn="ctr"/>
            <a:r>
              <a:rPr lang="en-US" b="1" dirty="0" smtClean="0"/>
              <a:t>Publish your content on social media</a:t>
            </a:r>
          </a:p>
        </p:txBody>
      </p:sp>
    </p:spTree>
    <p:extLst>
      <p:ext uri="{BB962C8B-B14F-4D97-AF65-F5344CB8AC3E}">
        <p14:creationId xmlns:p14="http://schemas.microsoft.com/office/powerpoint/2010/main" val="324873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 with Snapshot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85905" y="2950756"/>
            <a:ext cx="4162567" cy="110006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Preview of Sub Module 7.1:</a:t>
            </a:r>
          </a:p>
          <a:p>
            <a:pPr algn="ctr"/>
            <a:r>
              <a:rPr lang="en-US" b="1" dirty="0" smtClean="0"/>
              <a:t>Share with your friends on </a:t>
            </a:r>
            <a:r>
              <a:rPr lang="en-US" b="1" dirty="0"/>
              <a:t>F</a:t>
            </a:r>
            <a:r>
              <a:rPr lang="en-US" b="1" dirty="0" smtClean="0"/>
              <a:t>acebook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43" y="1460334"/>
            <a:ext cx="3008056" cy="47335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 algn="ctr">
            <a:solidFill>
              <a:srgbClr val="292929"/>
            </a:solidFill>
            <a:prstDash val="solid"/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2">
            <a:schemeClr val="dk1">
              <a:shade val="50000"/>
            </a:schemeClr>
          </a:lnRef>
          <a:fillRef idx="1002">
            <a:schemeClr val="dk2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07374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 with Snapshot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43" y="1447800"/>
            <a:ext cx="3008056" cy="47585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2">
            <a:schemeClr val="dk1">
              <a:shade val="50000"/>
            </a:schemeClr>
          </a:lnRef>
          <a:fillRef idx="1002">
            <a:schemeClr val="dk2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85905" y="2950756"/>
            <a:ext cx="4162567" cy="110006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Preview of Sub Module </a:t>
            </a:r>
            <a:r>
              <a:rPr lang="en-US" b="1" dirty="0"/>
              <a:t>8</a:t>
            </a:r>
            <a:r>
              <a:rPr lang="en-US" b="1" dirty="0" smtClean="0"/>
              <a:t>:</a:t>
            </a:r>
          </a:p>
          <a:p>
            <a:pPr algn="ctr"/>
            <a:r>
              <a:rPr lang="en-US" b="1" dirty="0" smtClean="0"/>
              <a:t>Rate our app</a:t>
            </a:r>
          </a:p>
        </p:txBody>
      </p:sp>
    </p:spTree>
    <p:extLst>
      <p:ext uri="{BB962C8B-B14F-4D97-AF65-F5344CB8AC3E}">
        <p14:creationId xmlns:p14="http://schemas.microsoft.com/office/powerpoint/2010/main" val="240523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22830"/>
            <a:ext cx="9404723" cy="701418"/>
          </a:xfrm>
        </p:spPr>
        <p:txBody>
          <a:bodyPr/>
          <a:lstStyle/>
          <a:p>
            <a:r>
              <a:rPr lang="en-US" sz="4800" b="1" dirty="0" smtClean="0"/>
              <a:t>Contents: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656823"/>
            <a:ext cx="10387759" cy="601443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1.Introduction </a:t>
            </a:r>
            <a:r>
              <a:rPr lang="en-US" dirty="0"/>
              <a:t>to Video Watermarking</a:t>
            </a:r>
          </a:p>
          <a:p>
            <a:pPr marL="0" indent="0">
              <a:buNone/>
            </a:pPr>
            <a:r>
              <a:rPr lang="en-US" dirty="0" smtClean="0"/>
              <a:t>2.Purpose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</a:t>
            </a:r>
            <a:r>
              <a:rPr lang="en-US" dirty="0" smtClean="0"/>
              <a:t>.Target Audience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4</a:t>
            </a:r>
            <a:r>
              <a:rPr lang="en-US" dirty="0" smtClean="0"/>
              <a:t>.Use Case Diagram</a:t>
            </a:r>
          </a:p>
          <a:p>
            <a:pPr marL="0" indent="0">
              <a:buNone/>
            </a:pPr>
            <a:r>
              <a:rPr lang="en-US" dirty="0" smtClean="0"/>
              <a:t>5.Application(App)</a:t>
            </a:r>
          </a:p>
          <a:p>
            <a:pPr marL="0" indent="0">
              <a:buNone/>
            </a:pPr>
            <a:r>
              <a:rPr lang="en-US" dirty="0" smtClean="0"/>
              <a:t>6.Demo with Snapshot</a:t>
            </a:r>
          </a:p>
          <a:p>
            <a:pPr marL="0" indent="0">
              <a:buNone/>
            </a:pPr>
            <a:r>
              <a:rPr lang="en-US" dirty="0"/>
              <a:t>7</a:t>
            </a:r>
            <a:r>
              <a:rPr lang="en-US" dirty="0" smtClean="0"/>
              <a:t>.Future Enhancement</a:t>
            </a:r>
          </a:p>
          <a:p>
            <a:pPr marL="0" indent="0">
              <a:buNone/>
            </a:pPr>
            <a:r>
              <a:rPr lang="en-US" dirty="0"/>
              <a:t>8</a:t>
            </a:r>
            <a:r>
              <a:rPr lang="en-US" dirty="0" smtClean="0"/>
              <a:t>.Sample Code</a:t>
            </a:r>
          </a:p>
          <a:p>
            <a:pPr marL="0" indent="0">
              <a:buNone/>
            </a:pPr>
            <a:r>
              <a:rPr lang="en-US" dirty="0"/>
              <a:t>9</a:t>
            </a:r>
            <a:r>
              <a:rPr lang="en-US" dirty="0" smtClean="0"/>
              <a:t>.Implementation</a:t>
            </a:r>
          </a:p>
          <a:p>
            <a:pPr marL="0" indent="0">
              <a:buNone/>
            </a:pPr>
            <a:r>
              <a:rPr lang="en-US" dirty="0" smtClean="0"/>
              <a:t>10.Benefits of Using Our Application</a:t>
            </a:r>
          </a:p>
          <a:p>
            <a:pPr marL="0" indent="0">
              <a:buNone/>
            </a:pPr>
            <a:r>
              <a:rPr lang="en-US" dirty="0" smtClean="0"/>
              <a:t>11.Project Limitation</a:t>
            </a:r>
          </a:p>
          <a:p>
            <a:pPr marL="0" indent="0">
              <a:buNone/>
            </a:pPr>
            <a:r>
              <a:rPr lang="en-US" dirty="0" smtClean="0"/>
              <a:t>12.</a:t>
            </a:r>
            <a:r>
              <a:rPr lang="en-US" dirty="0"/>
              <a:t> Project </a:t>
            </a:r>
            <a:r>
              <a:rPr lang="en-US" dirty="0" smtClean="0"/>
              <a:t>Application and Conclusion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13.References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1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399246"/>
            <a:ext cx="9404723" cy="1048554"/>
          </a:xfrm>
        </p:spPr>
        <p:txBody>
          <a:bodyPr/>
          <a:lstStyle/>
          <a:p>
            <a:r>
              <a:rPr lang="en-US" sz="4800" b="1" dirty="0" smtClean="0"/>
              <a:t>Future Enhancement</a:t>
            </a:r>
            <a:endParaRPr lang="en-US" sz="4800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190168"/>
              </p:ext>
            </p:extLst>
          </p:nvPr>
        </p:nvGraphicFramePr>
        <p:xfrm>
          <a:off x="1103685" y="1545464"/>
          <a:ext cx="8947149" cy="4881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383"/>
                <a:gridCol w="2982383"/>
                <a:gridCol w="2982383"/>
              </a:tblGrid>
              <a:tr h="6917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Future</a:t>
                      </a:r>
                      <a:endParaRPr lang="en-US" dirty="0"/>
                    </a:p>
                  </a:txBody>
                  <a:tcPr/>
                </a:tc>
              </a:tr>
              <a:tr h="69176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Platform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Android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iOS</a:t>
                      </a:r>
                      <a:endParaRPr lang="en-US" dirty="0"/>
                    </a:p>
                  </a:txBody>
                  <a:tcPr/>
                </a:tc>
              </a:tr>
              <a:tr h="93526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API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API</a:t>
                      </a:r>
                      <a:r>
                        <a:rPr lang="en-US" baseline="0" dirty="0" smtClean="0"/>
                        <a:t> level 19(</a:t>
                      </a:r>
                      <a:r>
                        <a:rPr lang="en-US" baseline="0" dirty="0" err="1" smtClean="0"/>
                        <a:t>Kitkat</a:t>
                      </a:r>
                      <a:r>
                        <a:rPr lang="en-US" baseline="0" dirty="0" smtClean="0"/>
                        <a:t>)</a:t>
                      </a:r>
                    </a:p>
                    <a:p>
                      <a:pPr algn="ctr"/>
                      <a:r>
                        <a:rPr lang="en-US" baseline="0" dirty="0" smtClean="0"/>
                        <a:t>Android 4.4 and above</a:t>
                      </a:r>
                    </a:p>
                    <a:p>
                      <a:pPr algn="ctr"/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69176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Text Watermarking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Present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Can be done</a:t>
                      </a:r>
                      <a:endParaRPr lang="en-US" dirty="0"/>
                    </a:p>
                  </a:txBody>
                  <a:tcPr/>
                </a:tc>
              </a:tr>
              <a:tr h="93526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Filters on Video and Image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Limited like position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Can be enhanced like color, effect,</a:t>
                      </a:r>
                      <a:r>
                        <a:rPr lang="en-US" baseline="0" dirty="0" smtClean="0"/>
                        <a:t> border padding etc.</a:t>
                      </a:r>
                      <a:endParaRPr lang="en-US" dirty="0"/>
                    </a:p>
                  </a:txBody>
                  <a:tcPr/>
                </a:tc>
              </a:tr>
              <a:tr h="93526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Processing or Transcoding Speed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Currently</a:t>
                      </a:r>
                      <a:r>
                        <a:rPr lang="en-US" baseline="0" dirty="0" smtClean="0"/>
                        <a:t> works on FFMPEG library and is slows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Some alternative and paid library can be used to enhance speed.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98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540913"/>
            <a:ext cx="9404723" cy="906887"/>
          </a:xfrm>
        </p:spPr>
        <p:txBody>
          <a:bodyPr/>
          <a:lstStyle/>
          <a:p>
            <a:r>
              <a:rPr lang="en-US" sz="4800" b="1" dirty="0" smtClean="0"/>
              <a:t>Sample Code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47800"/>
            <a:ext cx="10403961" cy="43734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We have used above piece of code to: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-jump from </a:t>
            </a:r>
            <a:r>
              <a:rPr lang="en-US" sz="2400" u="sng" dirty="0" smtClean="0"/>
              <a:t>one screen or activity to another.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400" dirty="0" smtClean="0"/>
              <a:t>-implement </a:t>
            </a:r>
            <a:r>
              <a:rPr lang="en-US" sz="2400" u="sng" dirty="0" smtClean="0"/>
              <a:t>social networking features</a:t>
            </a:r>
            <a:r>
              <a:rPr lang="en-US" sz="2400" dirty="0" smtClean="0"/>
              <a:t> such as </a:t>
            </a:r>
            <a:r>
              <a:rPr lang="en-US" sz="2400" dirty="0" err="1" smtClean="0"/>
              <a:t>Whatsapp</a:t>
            </a:r>
            <a:r>
              <a:rPr lang="en-US" sz="2400" dirty="0" smtClean="0"/>
              <a:t>, Facebook, etc.</a:t>
            </a:r>
          </a:p>
          <a:p>
            <a:pPr marL="0" indent="0">
              <a:buNone/>
            </a:pPr>
            <a:r>
              <a:rPr lang="en-US" sz="2400" dirty="0" smtClean="0"/>
              <a:t>-open gallery in mobile.</a:t>
            </a:r>
          </a:p>
          <a:p>
            <a:pPr marL="0" indent="0">
              <a:buNone/>
            </a:pPr>
            <a:r>
              <a:rPr lang="en-US" sz="2400" dirty="0" smtClean="0"/>
              <a:t>-pic media content.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SRMSCET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6111" y="1622738"/>
            <a:ext cx="10066758" cy="1030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Intent </a:t>
            </a:r>
            <a:r>
              <a:rPr lang="en-US" b="1" dirty="0" err="1"/>
              <a:t>intent</a:t>
            </a:r>
            <a:r>
              <a:rPr lang="en-US" b="1" dirty="0"/>
              <a:t> =new Intent(&lt;Current class&gt;,&lt;target class&gt;);</a:t>
            </a:r>
          </a:p>
          <a:p>
            <a:r>
              <a:rPr lang="en-US" b="1" dirty="0" err="1"/>
              <a:t>startActivity</a:t>
            </a:r>
            <a:r>
              <a:rPr lang="en-US" b="1" dirty="0"/>
              <a:t>(intent);</a:t>
            </a:r>
          </a:p>
        </p:txBody>
      </p:sp>
    </p:spTree>
    <p:extLst>
      <p:ext uri="{BB962C8B-B14F-4D97-AF65-F5344CB8AC3E}">
        <p14:creationId xmlns:p14="http://schemas.microsoft.com/office/powerpoint/2010/main" val="154061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/>
              <a:t>Implementation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69494"/>
            <a:ext cx="9944551" cy="4678906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2400" b="1" dirty="0" smtClean="0"/>
              <a:t>FFMPEG:</a:t>
            </a:r>
          </a:p>
          <a:p>
            <a:pPr marL="0" indent="0" algn="just">
              <a:buNone/>
            </a:pPr>
            <a:r>
              <a:rPr lang="en-US" sz="2400" dirty="0" err="1" smtClean="0"/>
              <a:t>FFmpeg</a:t>
            </a:r>
            <a:r>
              <a:rPr lang="en-US" sz="2400" dirty="0" smtClean="0"/>
              <a:t> is a free software project that produces libraries and programs for handling multimedia data.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r>
              <a:rPr lang="en-US" sz="2400" dirty="0" err="1" smtClean="0"/>
              <a:t>FFmpeg</a:t>
            </a:r>
            <a:r>
              <a:rPr lang="en-US" sz="2400" dirty="0" smtClean="0"/>
              <a:t> includes:</a:t>
            </a:r>
          </a:p>
          <a:p>
            <a:pPr marL="0" indent="0" algn="just">
              <a:buNone/>
            </a:pPr>
            <a:r>
              <a:rPr lang="en-US" sz="2400" dirty="0"/>
              <a:t> </a:t>
            </a:r>
            <a:r>
              <a:rPr lang="en-US" sz="2400" dirty="0" smtClean="0"/>
              <a:t>1. </a:t>
            </a:r>
            <a:r>
              <a:rPr lang="en-US" sz="2400" b="1" dirty="0" smtClean="0"/>
              <a:t>libavcodec</a:t>
            </a:r>
            <a:r>
              <a:rPr lang="en-US" sz="2400" dirty="0" smtClean="0"/>
              <a:t>, an audio/video codec library used by several other              </a:t>
            </a:r>
          </a:p>
          <a:p>
            <a:pPr marL="0" indent="0" algn="just">
              <a:buNone/>
            </a:pPr>
            <a:r>
              <a:rPr lang="en-US" sz="2400" dirty="0" smtClean="0"/>
              <a:t> 2. </a:t>
            </a:r>
            <a:r>
              <a:rPr lang="en-US" sz="2400" b="1" dirty="0" err="1" smtClean="0"/>
              <a:t>libavformat</a:t>
            </a:r>
            <a:r>
              <a:rPr lang="en-US" sz="2400" dirty="0" smtClean="0"/>
              <a:t> (</a:t>
            </a:r>
            <a:r>
              <a:rPr lang="en-US" sz="2400" dirty="0" err="1" smtClean="0"/>
              <a:t>Lavf</a:t>
            </a:r>
            <a:r>
              <a:rPr lang="en-US" sz="2400" dirty="0" smtClean="0"/>
              <a:t>), an audio/video container mux and </a:t>
            </a:r>
            <a:r>
              <a:rPr lang="en-US" sz="2400" dirty="0" err="1" smtClean="0"/>
              <a:t>demux</a:t>
            </a:r>
            <a:r>
              <a:rPr lang="en-US" sz="2400" dirty="0" smtClean="0"/>
              <a:t> library.</a:t>
            </a:r>
          </a:p>
          <a:p>
            <a:pPr marL="0" indent="0" algn="just">
              <a:buNone/>
            </a:pPr>
            <a:r>
              <a:rPr lang="en-US" sz="2400" dirty="0" smtClean="0"/>
              <a:t> 3. </a:t>
            </a:r>
            <a:r>
              <a:rPr lang="en-US" sz="2400" b="1" dirty="0" err="1" smtClean="0"/>
              <a:t>ffmpeg</a:t>
            </a:r>
            <a:r>
              <a:rPr lang="en-US" sz="2400" dirty="0" smtClean="0"/>
              <a:t> command line program for transcoding multimedia files. 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r>
              <a:rPr lang="en-US" sz="2400" dirty="0" err="1" smtClean="0"/>
              <a:t>FFmpeg</a:t>
            </a:r>
            <a:r>
              <a:rPr lang="en-US" sz="2400" dirty="0" smtClean="0"/>
              <a:t> is published under the GNU Lesser General Public License 2.1+ or GNU General Public License 2+.</a:t>
            </a:r>
            <a:endParaRPr lang="en-US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2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063417"/>
            <a:ext cx="9404723" cy="1782814"/>
          </a:xfrm>
        </p:spPr>
        <p:txBody>
          <a:bodyPr/>
          <a:lstStyle/>
          <a:p>
            <a:r>
              <a:rPr lang="en-US" sz="4800" b="1" dirty="0" smtClean="0"/>
              <a:t>Benefits of Using Our App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99256"/>
            <a:ext cx="10403961" cy="3592723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b="1" dirty="0" smtClean="0"/>
              <a:t>Publish your content: </a:t>
            </a:r>
            <a:r>
              <a:rPr lang="en-US" sz="2400" dirty="0" smtClean="0"/>
              <a:t>On social sites like Twitter, Facebook, </a:t>
            </a:r>
            <a:r>
              <a:rPr lang="en-US" sz="2400" dirty="0" err="1" smtClean="0"/>
              <a:t>Whatsapp</a:t>
            </a:r>
            <a:r>
              <a:rPr lang="en-US" sz="2400" dirty="0" smtClean="0"/>
              <a:t>.</a:t>
            </a:r>
          </a:p>
          <a:p>
            <a:endParaRPr lang="en-US" sz="2400" b="1" dirty="0"/>
          </a:p>
          <a:p>
            <a:r>
              <a:rPr lang="en-US" sz="2400" b="1" dirty="0" smtClean="0"/>
              <a:t>Accessibility: </a:t>
            </a:r>
            <a:r>
              <a:rPr lang="en-US" sz="2400" dirty="0" smtClean="0"/>
              <a:t>Easily available on play store.</a:t>
            </a:r>
          </a:p>
          <a:p>
            <a:endParaRPr lang="en-US" sz="2400" b="1" dirty="0"/>
          </a:p>
          <a:p>
            <a:r>
              <a:rPr lang="en-US" sz="2400" b="1" dirty="0" smtClean="0"/>
              <a:t>Cost: </a:t>
            </a:r>
            <a:r>
              <a:rPr lang="en-US" sz="2400" dirty="0" smtClean="0"/>
              <a:t>Free of cost(Unpaid app).</a:t>
            </a:r>
            <a:endParaRPr lang="en-US" sz="2400" b="1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SRMSCET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91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/>
              <a:t>Project Limitation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700012"/>
            <a:ext cx="10481234" cy="454838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The limitations of this app are</a:t>
            </a:r>
            <a:r>
              <a:rPr lang="en-US" sz="2400" dirty="0" smtClean="0"/>
              <a:t>:</a:t>
            </a:r>
          </a:p>
          <a:p>
            <a:pPr marL="0" indent="0" algn="just">
              <a:buNone/>
            </a:pPr>
            <a:endParaRPr lang="en-US" sz="2400" dirty="0"/>
          </a:p>
          <a:p>
            <a:pPr lvl="0" algn="just"/>
            <a:r>
              <a:rPr lang="en-US" sz="2400" dirty="0" smtClean="0"/>
              <a:t>.gif file format not supported.</a:t>
            </a:r>
            <a:endParaRPr lang="en-US" sz="2400" dirty="0"/>
          </a:p>
          <a:p>
            <a:pPr algn="just"/>
            <a:r>
              <a:rPr lang="en-US" sz="2400" dirty="0"/>
              <a:t>.</a:t>
            </a:r>
            <a:r>
              <a:rPr lang="en-US" sz="2400" dirty="0" err="1"/>
              <a:t>ico</a:t>
            </a:r>
            <a:r>
              <a:rPr lang="en-US" sz="2400" dirty="0"/>
              <a:t> file format not </a:t>
            </a:r>
            <a:r>
              <a:rPr lang="en-US" sz="2400" dirty="0" smtClean="0"/>
              <a:t>supported.</a:t>
            </a:r>
          </a:p>
          <a:p>
            <a:pPr algn="just"/>
            <a:r>
              <a:rPr lang="en-US" sz="2400" dirty="0" smtClean="0"/>
              <a:t>Not supported on lower android </a:t>
            </a:r>
            <a:r>
              <a:rPr lang="en-US" sz="2400" dirty="0" err="1" smtClean="0"/>
              <a:t>api</a:t>
            </a:r>
            <a:r>
              <a:rPr lang="en-US" sz="2400" dirty="0" smtClean="0"/>
              <a:t> level.</a:t>
            </a:r>
            <a:endParaRPr lang="en-US" sz="2400" dirty="0"/>
          </a:p>
          <a:p>
            <a:pPr lvl="0" algn="just"/>
            <a:endParaRPr lang="en-US" sz="24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3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063416"/>
            <a:ext cx="9404723" cy="1589632"/>
          </a:xfrm>
        </p:spPr>
        <p:txBody>
          <a:bodyPr/>
          <a:lstStyle/>
          <a:p>
            <a:r>
              <a:rPr lang="en-US" sz="4800" b="1" dirty="0" smtClean="0"/>
              <a:t>Project Application and Conclusion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3039414"/>
            <a:ext cx="10378203" cy="3208985"/>
          </a:xfrm>
        </p:spPr>
        <p:txBody>
          <a:bodyPr>
            <a:normAutofit/>
          </a:bodyPr>
          <a:lstStyle/>
          <a:p>
            <a:pPr lvl="0" algn="just"/>
            <a:r>
              <a:rPr lang="en-US" sz="2400" dirty="0" smtClean="0"/>
              <a:t>To </a:t>
            </a:r>
            <a:r>
              <a:rPr lang="en-US" sz="2400" dirty="0"/>
              <a:t>protect ownership rights, </a:t>
            </a:r>
            <a:r>
              <a:rPr lang="en-US" sz="2400" dirty="0" smtClean="0"/>
              <a:t>mark </a:t>
            </a:r>
            <a:r>
              <a:rPr lang="en-US" sz="2400" dirty="0"/>
              <a:t>this solution</a:t>
            </a:r>
            <a:r>
              <a:rPr lang="en-US" sz="2400" dirty="0" smtClean="0"/>
              <a:t>.</a:t>
            </a:r>
          </a:p>
          <a:p>
            <a:pPr lvl="0" algn="just"/>
            <a:endParaRPr lang="en-US" sz="2400" dirty="0"/>
          </a:p>
          <a:p>
            <a:pPr lvl="0" algn="just"/>
            <a:r>
              <a:rPr lang="en-US" sz="2400" dirty="0"/>
              <a:t>Provide security from </a:t>
            </a:r>
            <a:r>
              <a:rPr lang="en-US" sz="2400" dirty="0" smtClean="0"/>
              <a:t>attacks of your digital video contents.</a:t>
            </a:r>
          </a:p>
          <a:p>
            <a:pPr lvl="0" algn="just"/>
            <a:endParaRPr lang="en-US" sz="2400" dirty="0"/>
          </a:p>
          <a:p>
            <a:pPr lvl="0" algn="just"/>
            <a:r>
              <a:rPr lang="en-US" sz="2400" dirty="0"/>
              <a:t>Save and share your video on </a:t>
            </a:r>
            <a:r>
              <a:rPr lang="en-US" sz="2400" dirty="0" smtClean="0"/>
              <a:t>Facebook, </a:t>
            </a:r>
            <a:r>
              <a:rPr lang="en-US" sz="2400" dirty="0" err="1" smtClean="0"/>
              <a:t>WhatsApp</a:t>
            </a:r>
            <a:r>
              <a:rPr lang="en-US" sz="2400" dirty="0"/>
              <a:t>, </a:t>
            </a:r>
            <a:r>
              <a:rPr lang="en-US" sz="2400" dirty="0" err="1" smtClean="0"/>
              <a:t>Instagram</a:t>
            </a:r>
            <a:r>
              <a:rPr lang="en-US" sz="2400" dirty="0" smtClean="0"/>
              <a:t> and Twitter.</a:t>
            </a:r>
          </a:p>
          <a:p>
            <a:pPr lvl="0" algn="just"/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SRMSCE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4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/>
              <a:t>References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248" y="2052918"/>
            <a:ext cx="9225605" cy="4195481"/>
          </a:xfrm>
        </p:spPr>
        <p:txBody>
          <a:bodyPr/>
          <a:lstStyle/>
          <a:p>
            <a:pPr lvl="0"/>
            <a:r>
              <a:rPr lang="en-US" dirty="0"/>
              <a:t>http://www.vogella.com/tutorials/AndroidIntent/article.html</a:t>
            </a:r>
          </a:p>
          <a:p>
            <a:pPr lvl="0"/>
            <a:r>
              <a:rPr lang="en-US" dirty="0"/>
              <a:t>https://ffmpeg.org/ffmpeg-filters.html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18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771918"/>
          </a:xfrm>
        </p:spPr>
        <p:txBody>
          <a:bodyPr/>
          <a:lstStyle/>
          <a:p>
            <a:r>
              <a:rPr lang="en-US" b="1" dirty="0" smtClean="0"/>
              <a:t>Introduction to Video Watermarking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54954" y="3065172"/>
            <a:ext cx="8825659" cy="2954628"/>
          </a:xfrm>
        </p:spPr>
        <p:txBody>
          <a:bodyPr/>
          <a:lstStyle/>
          <a:p>
            <a:pPr algn="just"/>
            <a:r>
              <a:rPr lang="en-US" sz="2400" dirty="0" smtClean="0"/>
              <a:t>Video </a:t>
            </a:r>
            <a:r>
              <a:rPr lang="en-US" sz="2400" dirty="0"/>
              <a:t>watermarking involves embedding secret symbols known as </a:t>
            </a:r>
            <a:r>
              <a:rPr lang="en-US" sz="2400" u="sng" dirty="0"/>
              <a:t>watermarks</a:t>
            </a:r>
            <a:r>
              <a:rPr lang="en-US" sz="2400" dirty="0"/>
              <a:t> within </a:t>
            </a:r>
            <a:r>
              <a:rPr lang="en-US" sz="2400" u="sng" dirty="0"/>
              <a:t>video</a:t>
            </a:r>
            <a:r>
              <a:rPr lang="en-US" sz="2400" dirty="0"/>
              <a:t> data which can be used later for copyright detection and authentication verification purposes.</a:t>
            </a:r>
          </a:p>
          <a:p>
            <a:pPr algn="just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59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/>
              <a:t>Purpose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Provide information.</a:t>
            </a:r>
          </a:p>
          <a:p>
            <a:r>
              <a:rPr lang="en-US" sz="2400" dirty="0" smtClean="0"/>
              <a:t>Focuses </a:t>
            </a:r>
            <a:r>
              <a:rPr lang="en-US" sz="2400" dirty="0"/>
              <a:t>on Protecting Video </a:t>
            </a:r>
            <a:r>
              <a:rPr lang="en-US" sz="2400" dirty="0" smtClean="0"/>
              <a:t>Copyright by:</a:t>
            </a:r>
          </a:p>
          <a:p>
            <a:pPr lvl="1"/>
            <a:r>
              <a:rPr lang="en-US" sz="2400" dirty="0"/>
              <a:t>A</a:t>
            </a:r>
            <a:r>
              <a:rPr lang="en-US" sz="2400" dirty="0" smtClean="0"/>
              <a:t>dding </a:t>
            </a:r>
            <a:r>
              <a:rPr lang="en-US" sz="2400" dirty="0"/>
              <a:t>identity </a:t>
            </a:r>
            <a:endParaRPr lang="en-US" sz="2400" dirty="0" smtClean="0"/>
          </a:p>
          <a:p>
            <a:pPr lvl="1"/>
            <a:r>
              <a:rPr lang="en-US" sz="2400" dirty="0" smtClean="0"/>
              <a:t>Signature</a:t>
            </a:r>
            <a:r>
              <a:rPr lang="en-US" sz="2400" dirty="0"/>
              <a:t>, </a:t>
            </a:r>
            <a:endParaRPr lang="en-US" sz="2400" dirty="0" smtClean="0"/>
          </a:p>
          <a:p>
            <a:pPr lvl="1"/>
            <a:r>
              <a:rPr lang="en-US" sz="2400" dirty="0"/>
              <a:t>O</a:t>
            </a:r>
            <a:r>
              <a:rPr lang="en-US" sz="2400" dirty="0" smtClean="0"/>
              <a:t>wnership </a:t>
            </a:r>
            <a:r>
              <a:rPr lang="en-US" sz="2400" dirty="0"/>
              <a:t>text</a:t>
            </a:r>
            <a:r>
              <a:rPr lang="en-US" sz="2400" dirty="0" smtClean="0"/>
              <a:t>,</a:t>
            </a:r>
          </a:p>
          <a:p>
            <a:pPr lvl="1"/>
            <a:r>
              <a:rPr lang="en-US" sz="2400" dirty="0"/>
              <a:t>C</a:t>
            </a:r>
            <a:r>
              <a:rPr lang="en-US" sz="2400" dirty="0" smtClean="0"/>
              <a:t>ompany </a:t>
            </a:r>
            <a:r>
              <a:rPr lang="en-US" sz="2400" dirty="0"/>
              <a:t>logo </a:t>
            </a:r>
            <a:r>
              <a:rPr lang="en-US" sz="2400" dirty="0" smtClean="0"/>
              <a:t>,</a:t>
            </a:r>
          </a:p>
          <a:p>
            <a:pPr lvl="1"/>
            <a:r>
              <a:rPr lang="en-US" sz="2400" dirty="0" smtClean="0"/>
              <a:t>Geometry </a:t>
            </a:r>
            <a:r>
              <a:rPr lang="en-US" sz="2400" dirty="0"/>
              <a:t>graphics on video </a:t>
            </a:r>
            <a:r>
              <a:rPr lang="en-US" sz="2400" dirty="0" smtClean="0"/>
              <a:t>files</a:t>
            </a:r>
          </a:p>
          <a:p>
            <a:pPr marL="457200" lvl="1" indent="0">
              <a:buNone/>
            </a:pPr>
            <a:endParaRPr lang="en-US" sz="2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0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/>
              <a:t>Target Audience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628" y="1957589"/>
            <a:ext cx="9978442" cy="42908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For People Who Are:</a:t>
            </a:r>
          </a:p>
          <a:p>
            <a:pPr algn="just"/>
            <a:r>
              <a:rPr lang="en-US" sz="2400" dirty="0"/>
              <a:t>YouTube users who upload original video files</a:t>
            </a:r>
          </a:p>
          <a:p>
            <a:pPr algn="just"/>
            <a:r>
              <a:rPr lang="en-US" sz="2400" dirty="0"/>
              <a:t>Video website webmasters who offers different video files in public</a:t>
            </a:r>
          </a:p>
          <a:p>
            <a:pPr algn="just"/>
            <a:r>
              <a:rPr lang="en-US" sz="2400" dirty="0"/>
              <a:t>Video studios that makes video tutorials only for education</a:t>
            </a:r>
          </a:p>
          <a:p>
            <a:pPr algn="just"/>
            <a:r>
              <a:rPr lang="en-US" sz="2400" dirty="0"/>
              <a:t>Movie websites which need to protect original movie copyright</a:t>
            </a:r>
          </a:p>
          <a:p>
            <a:pPr algn="just"/>
            <a:r>
              <a:rPr lang="en-US" sz="2400" dirty="0"/>
              <a:t>Family DV users who want to do some simple designs</a:t>
            </a:r>
          </a:p>
          <a:p>
            <a:pPr algn="just"/>
            <a:r>
              <a:rPr lang="en-US" sz="2400" dirty="0"/>
              <a:t>All video recorders who want to protect their video copyright and do simple designs</a:t>
            </a:r>
          </a:p>
          <a:p>
            <a:pPr marL="457200" lvl="1" indent="0" algn="just">
              <a:buNone/>
            </a:pPr>
            <a:endParaRPr lang="en-US" sz="2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29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533" y="299074"/>
            <a:ext cx="8825659" cy="901184"/>
          </a:xfrm>
        </p:spPr>
        <p:txBody>
          <a:bodyPr/>
          <a:lstStyle/>
          <a:p>
            <a:r>
              <a:rPr lang="en-US" b="1" dirty="0" smtClean="0"/>
              <a:t>Use Case Diagram</a:t>
            </a:r>
            <a:endParaRPr lang="en-US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89474" y="1247661"/>
            <a:ext cx="4199976" cy="5432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074460" y="2620370"/>
            <a:ext cx="532262" cy="450376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9" idx="4"/>
          </p:cNvCxnSpPr>
          <p:nvPr/>
        </p:nvCxnSpPr>
        <p:spPr>
          <a:xfrm flipH="1">
            <a:off x="2333767" y="3070746"/>
            <a:ext cx="6824" cy="9416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760561" y="4012442"/>
            <a:ext cx="573206" cy="3548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333767" y="4012442"/>
            <a:ext cx="614149" cy="4776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760561" y="3289110"/>
            <a:ext cx="580030" cy="177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340591" y="3289110"/>
            <a:ext cx="607325" cy="3002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602589" y="2615344"/>
            <a:ext cx="2265528" cy="85118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Select Image</a:t>
            </a:r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4613332" y="3586848"/>
            <a:ext cx="2265528" cy="85118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b="1">
                <a:solidFill>
                  <a:prstClr val="black"/>
                </a:solidFill>
              </a:rPr>
              <a:t>Watermark Video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336760" y="1744378"/>
            <a:ext cx="2265528" cy="85118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Select Video</a:t>
            </a:r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5567004" y="4416850"/>
            <a:ext cx="2265528" cy="89074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Explore Creation</a:t>
            </a:r>
            <a:endParaRPr lang="en-US" b="1" dirty="0"/>
          </a:p>
        </p:txBody>
      </p:sp>
      <p:sp>
        <p:nvSpPr>
          <p:cNvPr id="24" name="Oval 23"/>
          <p:cNvSpPr/>
          <p:nvPr/>
        </p:nvSpPr>
        <p:spPr>
          <a:xfrm>
            <a:off x="5050358" y="5489344"/>
            <a:ext cx="2265528" cy="85118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Share on Social Site Page</a:t>
            </a:r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4336760" y="1337481"/>
            <a:ext cx="3765329" cy="2183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Video Watermarking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533144" y="2394445"/>
            <a:ext cx="532262" cy="45037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28" idx="4"/>
          </p:cNvCxnSpPr>
          <p:nvPr/>
        </p:nvCxnSpPr>
        <p:spPr>
          <a:xfrm flipH="1">
            <a:off x="9792451" y="2844821"/>
            <a:ext cx="6824" cy="94169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9219245" y="3786517"/>
            <a:ext cx="573206" cy="35484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792451" y="3786517"/>
            <a:ext cx="614149" cy="47767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219245" y="3063185"/>
            <a:ext cx="580030" cy="17742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799275" y="3063185"/>
            <a:ext cx="607325" cy="30025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6"/>
            <a:endCxn id="22" idx="2"/>
          </p:cNvCxnSpPr>
          <p:nvPr/>
        </p:nvCxnSpPr>
        <p:spPr>
          <a:xfrm flipV="1">
            <a:off x="2606722" y="2169972"/>
            <a:ext cx="1730038" cy="675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20" idx="2"/>
          </p:cNvCxnSpPr>
          <p:nvPr/>
        </p:nvCxnSpPr>
        <p:spPr>
          <a:xfrm flipV="1">
            <a:off x="2985497" y="3040938"/>
            <a:ext cx="2617092" cy="5006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1" idx="2"/>
          </p:cNvCxnSpPr>
          <p:nvPr/>
        </p:nvCxnSpPr>
        <p:spPr>
          <a:xfrm>
            <a:off x="3020994" y="3605153"/>
            <a:ext cx="1592338" cy="407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47916" y="4456340"/>
            <a:ext cx="2798180" cy="405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24" idx="2"/>
          </p:cNvCxnSpPr>
          <p:nvPr/>
        </p:nvCxnSpPr>
        <p:spPr>
          <a:xfrm>
            <a:off x="2947916" y="4587809"/>
            <a:ext cx="2102442" cy="1327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4" idx="6"/>
          </p:cNvCxnSpPr>
          <p:nvPr/>
        </p:nvCxnSpPr>
        <p:spPr>
          <a:xfrm flipV="1">
            <a:off x="7315886" y="4369955"/>
            <a:ext cx="2948287" cy="15449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9087394" y="1555845"/>
            <a:ext cx="1369615" cy="646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 User</a:t>
            </a:r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823946" y="1724599"/>
            <a:ext cx="1181749" cy="557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 User</a:t>
            </a:r>
            <a:endParaRPr 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288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56533" y="1447800"/>
            <a:ext cx="8825659" cy="1008796"/>
          </a:xfrm>
        </p:spPr>
        <p:txBody>
          <a:bodyPr/>
          <a:lstStyle/>
          <a:p>
            <a:r>
              <a:rPr lang="en-US" b="1" dirty="0" smtClean="0"/>
              <a:t>Application(App)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533" y="2224584"/>
            <a:ext cx="10794189" cy="34673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-Application Category:</a:t>
            </a:r>
            <a:r>
              <a:rPr lang="en-US" sz="2400" dirty="0" smtClean="0"/>
              <a:t> Android based application.</a:t>
            </a:r>
          </a:p>
          <a:p>
            <a:pPr marL="0" indent="0">
              <a:buNone/>
            </a:pPr>
            <a:r>
              <a:rPr lang="en-US" sz="2400" b="1" dirty="0" smtClean="0"/>
              <a:t>-Database Requirement:</a:t>
            </a:r>
            <a:r>
              <a:rPr lang="en-US" sz="2400" dirty="0" smtClean="0"/>
              <a:t> No data base required.</a:t>
            </a:r>
          </a:p>
          <a:p>
            <a:pPr marL="0" indent="0">
              <a:buNone/>
            </a:pPr>
            <a:r>
              <a:rPr lang="en-US" sz="2400" b="1" dirty="0" smtClean="0"/>
              <a:t>-Internet connectivity:</a:t>
            </a:r>
            <a:r>
              <a:rPr lang="en-US" sz="2400" dirty="0" smtClean="0"/>
              <a:t> Required connectivity for fully functional app.</a:t>
            </a:r>
          </a:p>
          <a:p>
            <a:pPr marL="0" indent="0">
              <a:buNone/>
            </a:pPr>
            <a:r>
              <a:rPr lang="en-US" sz="2400" b="1" dirty="0" smtClean="0"/>
              <a:t>-Availability: </a:t>
            </a:r>
            <a:r>
              <a:rPr lang="en-US" sz="2400" dirty="0" smtClean="0"/>
              <a:t>Available easily on Play Store.</a:t>
            </a:r>
          </a:p>
          <a:p>
            <a:pPr marL="0" indent="0">
              <a:buNone/>
            </a:pPr>
            <a:r>
              <a:rPr lang="en-US" sz="2400" dirty="0" smtClean="0"/>
              <a:t>-</a:t>
            </a:r>
            <a:r>
              <a:rPr lang="en-US" sz="2400" b="1" dirty="0" smtClean="0"/>
              <a:t>Permission: </a:t>
            </a:r>
            <a:r>
              <a:rPr lang="en-US" sz="2400" dirty="0" smtClean="0"/>
              <a:t>Storage and Internet permission required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3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 with Snapshot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382" y="1447800"/>
            <a:ext cx="3042633" cy="4800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2">
            <a:schemeClr val="dk1">
              <a:shade val="50000"/>
            </a:schemeClr>
          </a:lnRef>
          <a:fillRef idx="1002">
            <a:schemeClr val="dk2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85905" y="2950756"/>
            <a:ext cx="4162567" cy="110006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Preview of Module 1:</a:t>
            </a:r>
          </a:p>
          <a:p>
            <a:pPr algn="ctr"/>
            <a:r>
              <a:rPr lang="en-US" b="1" dirty="0" smtClean="0"/>
              <a:t>Download app from play store</a:t>
            </a:r>
          </a:p>
        </p:txBody>
      </p:sp>
    </p:spTree>
    <p:extLst>
      <p:ext uri="{BB962C8B-B14F-4D97-AF65-F5344CB8AC3E}">
        <p14:creationId xmlns:p14="http://schemas.microsoft.com/office/powerpoint/2010/main" val="9274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 with Snapshot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534" y="1447801"/>
            <a:ext cx="3042633" cy="48005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2">
            <a:schemeClr val="dk1">
              <a:shade val="50000"/>
            </a:schemeClr>
          </a:lnRef>
          <a:fillRef idx="1002">
            <a:schemeClr val="dk2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SRMSCET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85905" y="2950756"/>
            <a:ext cx="4162567" cy="110006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Preview of Module 2:</a:t>
            </a:r>
          </a:p>
          <a:p>
            <a:pPr algn="ctr"/>
            <a:r>
              <a:rPr lang="en-US" b="1" dirty="0" smtClean="0"/>
              <a:t>Welcome to Home Screen</a:t>
            </a:r>
          </a:p>
        </p:txBody>
      </p:sp>
    </p:spTree>
    <p:extLst>
      <p:ext uri="{BB962C8B-B14F-4D97-AF65-F5344CB8AC3E}">
        <p14:creationId xmlns:p14="http://schemas.microsoft.com/office/powerpoint/2010/main" val="249776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1312</TotalTime>
  <Words>692</Words>
  <Application>Microsoft Office PowerPoint</Application>
  <PresentationFormat>Widescreen</PresentationFormat>
  <Paragraphs>219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Century Gothic</vt:lpstr>
      <vt:lpstr>Wingdings 3</vt:lpstr>
      <vt:lpstr>Ion</vt:lpstr>
      <vt:lpstr>Design &amp; Development of Video Watermarking</vt:lpstr>
      <vt:lpstr>Contents:</vt:lpstr>
      <vt:lpstr>Introduction to Video Watermarking</vt:lpstr>
      <vt:lpstr>Purpose</vt:lpstr>
      <vt:lpstr>Target Audience</vt:lpstr>
      <vt:lpstr>Use Case Diagram</vt:lpstr>
      <vt:lpstr>Application(App)</vt:lpstr>
      <vt:lpstr>Demo with Snapshot</vt:lpstr>
      <vt:lpstr>Demo with Snapshot</vt:lpstr>
      <vt:lpstr>Demo with Snapshot</vt:lpstr>
      <vt:lpstr>Demo with Snapshot</vt:lpstr>
      <vt:lpstr>Demo with Snapshot</vt:lpstr>
      <vt:lpstr>Demo with Snapshot</vt:lpstr>
      <vt:lpstr>Demo with Snapshot</vt:lpstr>
      <vt:lpstr>Demo with Snapshot</vt:lpstr>
      <vt:lpstr>Demo with Snapshot</vt:lpstr>
      <vt:lpstr>Demo with Snapshot</vt:lpstr>
      <vt:lpstr>Demo with Snapshot</vt:lpstr>
      <vt:lpstr>Demo with Snapshot</vt:lpstr>
      <vt:lpstr>Future Enhancement</vt:lpstr>
      <vt:lpstr>Sample Code</vt:lpstr>
      <vt:lpstr>Implementation</vt:lpstr>
      <vt:lpstr>Benefits of Using Our App</vt:lpstr>
      <vt:lpstr>Project Limitation</vt:lpstr>
      <vt:lpstr>Project Application and Conclusion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&amp; Development of Video Watermarking</dc:title>
  <dc:creator>HDMP</dc:creator>
  <cp:lastModifiedBy>HDMP</cp:lastModifiedBy>
  <cp:revision>61</cp:revision>
  <dcterms:created xsi:type="dcterms:W3CDTF">2016-10-13T16:21:31Z</dcterms:created>
  <dcterms:modified xsi:type="dcterms:W3CDTF">2017-04-27T18:28:22Z</dcterms:modified>
</cp:coreProperties>
</file>